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33" r:id="rId2"/>
    <p:sldId id="334" r:id="rId3"/>
    <p:sldId id="296" r:id="rId4"/>
    <p:sldId id="290" r:id="rId5"/>
    <p:sldId id="335" r:id="rId6"/>
    <p:sldId id="336" r:id="rId7"/>
    <p:sldId id="297" r:id="rId8"/>
    <p:sldId id="298" r:id="rId9"/>
    <p:sldId id="299" r:id="rId10"/>
    <p:sldId id="259" r:id="rId11"/>
    <p:sldId id="301" r:id="rId12"/>
    <p:sldId id="264" r:id="rId13"/>
    <p:sldId id="303" r:id="rId14"/>
    <p:sldId id="258" r:id="rId15"/>
    <p:sldId id="320" r:id="rId16"/>
    <p:sldId id="314" r:id="rId17"/>
    <p:sldId id="265" r:id="rId18"/>
    <p:sldId id="260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21" r:id="rId27"/>
    <p:sldId id="261" r:id="rId28"/>
    <p:sldId id="266" r:id="rId29"/>
    <p:sldId id="316" r:id="rId30"/>
    <p:sldId id="317" r:id="rId31"/>
    <p:sldId id="318" r:id="rId32"/>
    <p:sldId id="322" r:id="rId33"/>
    <p:sldId id="319" r:id="rId34"/>
    <p:sldId id="267" r:id="rId35"/>
    <p:sldId id="315" r:id="rId36"/>
    <p:sldId id="323" r:id="rId37"/>
    <p:sldId id="324" r:id="rId38"/>
    <p:sldId id="325" r:id="rId39"/>
    <p:sldId id="326" r:id="rId40"/>
    <p:sldId id="327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330" r:id="rId58"/>
    <p:sldId id="331" r:id="rId59"/>
    <p:sldId id="286" r:id="rId60"/>
    <p:sldId id="287" r:id="rId61"/>
    <p:sldId id="288" r:id="rId62"/>
    <p:sldId id="289" r:id="rId63"/>
    <p:sldId id="328" r:id="rId64"/>
    <p:sldId id="291" r:id="rId65"/>
    <p:sldId id="294" r:id="rId66"/>
    <p:sldId id="295" r:id="rId67"/>
    <p:sldId id="293" r:id="rId68"/>
    <p:sldId id="329" r:id="rId69"/>
    <p:sldId id="332" r:id="rId70"/>
  </p:sldIdLst>
  <p:sldSz cx="9144000" cy="6858000" type="screen4x3"/>
  <p:notesSz cx="7010400" cy="92964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D05E"/>
    <a:srgbClr val="FF50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FB216-8F57-427C-970E-725610CEB26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CC017-1F30-4F87-9811-43741DCB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CC017-1F30-4F87-9811-43741DCB7B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CC017-1F30-4F87-9811-43741DCB7B8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6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7638-9B9E-4D2A-A45D-6D72AD679E8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CB69-E074-4A7A-A230-697C69DE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10" Type="http://schemas.openxmlformats.org/officeDocument/2006/relationships/image" Target="../media/image4.JPG"/><Relationship Id="rId4" Type="http://schemas.openxmlformats.org/officeDocument/2006/relationships/image" Target="../media/image36.jpeg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4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f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04833"/>
            <a:ext cx="822960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229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9999"/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ANNUAL </a:t>
            </a:r>
          </a:p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AWARDS CELEBRATION</a:t>
            </a:r>
          </a:p>
          <a:p>
            <a:pPr algn="ctr"/>
            <a:endParaRPr lang="en-US" b="1" dirty="0" smtClean="0">
              <a:solidFill>
                <a:srgbClr val="009999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9999"/>
                </a:solidFill>
              </a:rPr>
              <a:t>January 26, 2023</a:t>
            </a:r>
          </a:p>
          <a:p>
            <a:pPr algn="ctr"/>
            <a:endParaRPr lang="en-US" sz="2800" b="1" dirty="0" smtClean="0">
              <a:solidFill>
                <a:srgbClr val="009999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Ocean </a:t>
            </a:r>
            <a:r>
              <a:rPr lang="en-US" sz="3600" b="1" dirty="0">
                <a:solidFill>
                  <a:srgbClr val="7030A0"/>
                </a:solidFill>
              </a:rPr>
              <a:t>Beach 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Where the Sun Sets in San Diego</a:t>
            </a:r>
            <a:r>
              <a:rPr lang="en-US" sz="3600" b="1" i="1" dirty="0">
                <a:solidFill>
                  <a:srgbClr val="009999"/>
                </a:solidFill>
              </a:rPr>
              <a:t> </a:t>
            </a:r>
          </a:p>
          <a:p>
            <a:pPr algn="ctr"/>
            <a:endParaRPr lang="en-US" sz="5400" b="1" dirty="0">
              <a:solidFill>
                <a:srgbClr val="0099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88" y="685800"/>
            <a:ext cx="35136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2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OBMA President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025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9999"/>
                </a:solidFill>
              </a:rPr>
              <a:t>Details Salon &amp; Spa</a:t>
            </a:r>
            <a:endParaRPr lang="en-US" sz="3200" b="1" i="1" dirty="0">
              <a:solidFill>
                <a:srgbClr val="0099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8" y="2133600"/>
            <a:ext cx="4272867" cy="3429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88190" y="1219200"/>
            <a:ext cx="4002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Barbara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Iacometti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01543"/>
            <a:ext cx="886047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18" y="-152400"/>
            <a:ext cx="9208117" cy="71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Clean &amp; Safe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4" y="1066800"/>
            <a:ext cx="906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9999"/>
              </a:solidFill>
            </a:endParaRPr>
          </a:p>
          <a:p>
            <a:pPr algn="ctr"/>
            <a:endParaRPr lang="en-US" sz="2000" b="1" dirty="0">
              <a:solidFill>
                <a:srgbClr val="009999"/>
              </a:solidFill>
            </a:endParaRPr>
          </a:p>
          <a:p>
            <a:pPr algn="ctr"/>
            <a:endParaRPr lang="en-US" b="1" dirty="0" smtClean="0">
              <a:solidFill>
                <a:srgbClr val="009999"/>
              </a:solidFill>
            </a:endParaRPr>
          </a:p>
          <a:p>
            <a:pPr algn="ctr"/>
            <a:r>
              <a:rPr lang="en-US" b="1" dirty="0" smtClean="0">
                <a:solidFill>
                  <a:srgbClr val="009999"/>
                </a:solidFill>
              </a:rPr>
              <a:t>To </a:t>
            </a:r>
            <a:r>
              <a:rPr lang="en-US" b="1" dirty="0">
                <a:solidFill>
                  <a:srgbClr val="009999"/>
                </a:solidFill>
              </a:rPr>
              <a:t>educate merchants and promote a safe and clean environment throughout the </a:t>
            </a:r>
            <a:r>
              <a:rPr lang="en-US" b="1" dirty="0" smtClean="0">
                <a:solidFill>
                  <a:srgbClr val="009999"/>
                </a:solidFill>
              </a:rPr>
              <a:t>              Ocean </a:t>
            </a:r>
            <a:r>
              <a:rPr lang="en-US" b="1" dirty="0">
                <a:solidFill>
                  <a:srgbClr val="009999"/>
                </a:solidFill>
              </a:rPr>
              <a:t>Beach business districts.  </a:t>
            </a:r>
          </a:p>
          <a:p>
            <a:pPr algn="ctr"/>
            <a:r>
              <a:rPr lang="en-US" b="1" dirty="0"/>
              <a:t> 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Chair: Matt Kalla, Matt Kalla Insurance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Committee Meeting : 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Tuesday </a:t>
            </a:r>
            <a:r>
              <a:rPr lang="en-US" b="1" dirty="0">
                <a:solidFill>
                  <a:srgbClr val="0070C0"/>
                </a:solidFill>
              </a:rPr>
              <a:t>of each month at </a:t>
            </a:r>
            <a:r>
              <a:rPr lang="en-US" b="1" dirty="0" smtClean="0">
                <a:solidFill>
                  <a:srgbClr val="0070C0"/>
                </a:solidFill>
              </a:rPr>
              <a:t>noon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76400" y="3505200"/>
            <a:ext cx="5791200" cy="2819401"/>
          </a:xfrm>
          <a:prstGeom prst="rect">
            <a:avLst/>
          </a:prstGeom>
          <a:noFill/>
          <a:ln w="28575" algn="in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Goals &amp;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 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riorities: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Increase Friends of OB program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Clarify Sidewalk Vending Ordinance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Establish an OBMA Ambassador Program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Quarterly OBMA Community Clean 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Decrease graffiti in Ocean Beach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Full compliance in filling out LOAs and posting signage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Find resolution regarding sanitizing the beach parking lots on a regular basis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Report items which need to be addressed by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 City of San Diego through Get-It-Done App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Keep good working relationships with SDPD and local community groups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69" y="1066800"/>
            <a:ext cx="4064002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Clean &amp; Safe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8" y="2195960"/>
            <a:ext cx="4507901" cy="338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44452"/>
            <a:ext cx="9144000" cy="3075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1" y="5869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cleaning their storefront daily &amp; setting an amazing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OB Corner Store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8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Clean &amp; Safe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49" y="2258683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213"/>
            <a:ext cx="9144000" cy="307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Shore Thing Pet Supply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751" y="581915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cleaning their storefront daily &amp; setting an amazing example</a:t>
            </a:r>
          </a:p>
        </p:txBody>
      </p:sp>
    </p:spTree>
    <p:extLst>
      <p:ext uri="{BB962C8B-B14F-4D97-AF65-F5344CB8AC3E}">
        <p14:creationId xmlns:p14="http://schemas.microsoft.com/office/powerpoint/2010/main" val="342787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Clean &amp; Safe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1026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828798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751" y="432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People’s Choice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7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Clean &amp; Safe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49" y="587322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supporting graffiti abatement in Ocean Beach</a:t>
            </a:r>
          </a:p>
          <a:p>
            <a:pPr algn="ctr"/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71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Tony Cohen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28" y="2438400"/>
            <a:ext cx="339094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 identify and develop programs needed for public improvements throughout the business community. To assist business and property owners with design education and technical assistance as requested. </a:t>
            </a:r>
          </a:p>
          <a:p>
            <a:pPr algn="ctr"/>
            <a:r>
              <a:rPr lang="en-US" dirty="0" smtClean="0"/>
              <a:t> 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Chair:  Mike Akey, Pacific View Real Estate 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Committee Meeting: 1st Tuesday of each month at 8:30 a.m.  </a:t>
            </a:r>
          </a:p>
          <a:p>
            <a:pPr algn="ctr"/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48361" y="3733800"/>
            <a:ext cx="4447277" cy="2209800"/>
          </a:xfrm>
          <a:prstGeom prst="rect">
            <a:avLst/>
          </a:prstGeom>
          <a:noFill/>
          <a:ln w="28575" algn="in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Goals &amp;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 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riorities: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200" dirty="0"/>
              <a:t>·</a:t>
            </a: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 Purchase and install new trash receptacles in the MAD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Refurbish Happy OB Holiday swags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Put up decorations for the holiday season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Design and install new banners in January 2022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Maintain market lights along Newport Avenue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Complete phase 37, 38 and 39 of tile project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Paint new electrical boxes &amp; maintain existing boxes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· Replace dated parking signage on Newport Ave.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69" y="1066800"/>
            <a:ext cx="406400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22" y="2066330"/>
            <a:ext cx="2993678" cy="399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8282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California Wild Ales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38" y="610046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bright signage and attractive storefront</a:t>
            </a:r>
          </a:p>
        </p:txBody>
      </p:sp>
    </p:spTree>
    <p:extLst>
      <p:ext uri="{BB962C8B-B14F-4D97-AF65-F5344CB8AC3E}">
        <p14:creationId xmlns:p14="http://schemas.microsoft.com/office/powerpoint/2010/main" val="395238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91029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Hess Brewery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02" y="58926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colorful new mural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72" y="2209800"/>
            <a:ext cx="6346328" cy="345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971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5" y="474345"/>
            <a:ext cx="822960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2055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9999"/>
              </a:solidFill>
            </a:endParaRPr>
          </a:p>
          <a:p>
            <a:pPr algn="ctr"/>
            <a:r>
              <a:rPr lang="en-US" sz="12000" b="1" dirty="0" smtClean="0">
                <a:solidFill>
                  <a:srgbClr val="009999"/>
                </a:solidFill>
              </a:rPr>
              <a:t>WELCOME!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762000"/>
            <a:ext cx="825120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Ocean Beach MainStreet Association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1" y="566410"/>
            <a:ext cx="8860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" y="6550446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La Dona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943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new sidewalk café &amp; fun outdoor tortilla kitchen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209800"/>
            <a:ext cx="53721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382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" y="6582403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Miss Match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019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updated storefront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91" y="2132466"/>
            <a:ext cx="2678114" cy="3877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924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446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Pier to Point Yoga &amp; Wellness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51" y="5869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bright storefront design, planter boxes &amp; visible signage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97" y="2102273"/>
            <a:ext cx="3854864" cy="368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318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" y="6550446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South Coast Surf Shop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02" y="587538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updated storefront &amp; window displays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49" y="2286719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406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908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Vervor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52" y="5943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inspiring an eclectic artist element to Voltaire Street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9" y="2286000"/>
            <a:ext cx="4602977" cy="345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620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482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Vignettes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869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updating their storefront awning &amp; signage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88" y="2169543"/>
            <a:ext cx="3029311" cy="346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385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Design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5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828798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751" y="432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People’s Choice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4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People’s Choice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91117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for their updated storefront &amp; branded window signage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02" y="2438400"/>
            <a:ext cx="3804595" cy="3212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-2" y="1295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OB Hardware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482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6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Economic Vitality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4" y="1066800"/>
            <a:ext cx="9067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promote the best use of existing building, natural,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human resources to ensure the economic viability of Ocean Beach. This committee’s focus is the economic well-being of the Ocean Beach business districts, including business retention, business recruitment,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cost-analysis studies.             </a:t>
            </a:r>
          </a:p>
          <a:p>
            <a:r>
              <a:rPr lang="en-US" sz="1600" dirty="0"/>
              <a:t> </a:t>
            </a:r>
            <a:endParaRPr lang="en-US" sz="1600" dirty="0" smtClean="0"/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Chair:  Beth Wright, OB Barbershop  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Committee Meeting: 2nd Wednesday of each month at noon  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FF5050"/>
                </a:solidFill>
              </a:rPr>
              <a:t> </a:t>
            </a:r>
          </a:p>
          <a:p>
            <a:pPr algn="ctr"/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1600" y="3962400"/>
            <a:ext cx="6400799" cy="2209800"/>
          </a:xfrm>
          <a:prstGeom prst="rect">
            <a:avLst/>
          </a:prstGeom>
          <a:noFill/>
          <a:ln w="28575" algn="in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Goals &amp;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 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riorities: </a:t>
            </a:r>
          </a:p>
          <a:p>
            <a:r>
              <a:rPr lang="en-US" sz="1400" b="1" dirty="0" smtClean="0">
                <a:solidFill>
                  <a:srgbClr val="7030A0"/>
                </a:solidFill>
              </a:rPr>
              <a:t>·</a:t>
            </a:r>
            <a:r>
              <a:rPr lang="en-US" sz="1400" b="1" dirty="0">
                <a:solidFill>
                  <a:srgbClr val="7030A0"/>
                </a:solidFill>
              </a:rPr>
              <a:t> Complete Who We Are &amp; What We Do project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Update the Online Business Directory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New member onboarding procedures &amp; outreach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Outreach to current OBMA members to get them more involved in our organization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Find a resolution for closing the parking lots in Ocean Beach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Send out survey in to our membership regarding their outlook for the New Year, 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  and what </a:t>
            </a:r>
            <a:r>
              <a:rPr lang="en-US" sz="1400" b="1" dirty="0">
                <a:solidFill>
                  <a:srgbClr val="7030A0"/>
                </a:solidFill>
              </a:rPr>
              <a:t>they would like the OBMA to focus on in 2023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Manage the Maintenance Assessment District  </a:t>
            </a:r>
          </a:p>
          <a:p>
            <a:r>
              <a:rPr lang="en-US" sz="1400" dirty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</a:pPr>
            <a:endParaRPr lang="en-US" sz="1400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24" y="1066800"/>
            <a:ext cx="4064002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329198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Economic Vitality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329198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OB Meat Company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1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collaboration efforts with local businesses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79269"/>
            <a:ext cx="237115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75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OB Pledge of Allegiance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01543"/>
            <a:ext cx="886047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76" y="1110192"/>
            <a:ext cx="8506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The OB 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Pledge of Allegiance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976" y="3049184"/>
            <a:ext cx="85060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9999"/>
                </a:solidFill>
              </a:rPr>
              <a:t>I pledge allegiance to the pier </a:t>
            </a: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9999"/>
                </a:solidFill>
              </a:rPr>
              <a:t>In Ocean Beach 92107</a:t>
            </a: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9999"/>
                </a:solidFill>
              </a:rPr>
              <a:t>And to the </a:t>
            </a:r>
            <a:r>
              <a:rPr lang="en-US" sz="3600" b="1" dirty="0" err="1" smtClean="0">
                <a:solidFill>
                  <a:srgbClr val="009999"/>
                </a:solidFill>
              </a:rPr>
              <a:t>Obecians</a:t>
            </a:r>
            <a:r>
              <a:rPr lang="en-US" sz="3600" b="1" dirty="0" smtClean="0">
                <a:solidFill>
                  <a:srgbClr val="009999"/>
                </a:solidFill>
              </a:rPr>
              <a:t> for which they stand</a:t>
            </a: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9999"/>
                </a:solidFill>
              </a:rPr>
              <a:t>One community, under the sun</a:t>
            </a: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9999"/>
                </a:solidFill>
              </a:rPr>
              <a:t>Unified for many years of FUN!</a:t>
            </a:r>
            <a:endParaRPr lang="en-US" sz="3600" b="1" dirty="0">
              <a:solidFill>
                <a:srgbClr val="0099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Economic Vitality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9656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The Template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826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 collaboration of several businesses to create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a </a:t>
            </a:r>
            <a:r>
              <a:rPr lang="en-US" sz="2400" b="1" i="1" dirty="0">
                <a:solidFill>
                  <a:srgbClr val="002060"/>
                </a:solidFill>
              </a:rPr>
              <a:t>unique </a:t>
            </a:r>
            <a:r>
              <a:rPr lang="en-US" sz="2400" b="1" i="1" dirty="0" smtClean="0">
                <a:solidFill>
                  <a:srgbClr val="002060"/>
                </a:solidFill>
              </a:rPr>
              <a:t>space for </a:t>
            </a:r>
            <a:r>
              <a:rPr lang="en-US" sz="2400" b="1" i="1" dirty="0">
                <a:solidFill>
                  <a:srgbClr val="002060"/>
                </a:solidFill>
              </a:rPr>
              <a:t>the community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44" y="2107897"/>
            <a:ext cx="4244009" cy="330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160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Economic Vitality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9072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Vervor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51" y="54938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spearheading the effort to revitalize the North Ocean Beach area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8" y="2054827"/>
            <a:ext cx="4339641" cy="325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6727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1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Economic Vitality </a:t>
            </a:r>
            <a:r>
              <a:rPr lang="en-US" sz="4000" b="1" dirty="0" smtClean="0">
                <a:solidFill>
                  <a:schemeClr val="bg1"/>
                </a:solidFill>
              </a:rPr>
              <a:t>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51" y="432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People’s Choice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828798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3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People’s Choice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84226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spearheading the revitalization of the OB Mall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" y="1295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OB Business Center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9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1" y="373155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Promotion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4" y="10668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5050"/>
                </a:solidFill>
              </a:rPr>
              <a:t> 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FF5050"/>
                </a:solidFill>
              </a:rPr>
              <a:t> </a:t>
            </a:r>
          </a:p>
          <a:p>
            <a:pPr algn="ctr"/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75259" y="3886200"/>
            <a:ext cx="5044296" cy="2362200"/>
          </a:xfrm>
          <a:prstGeom prst="rect">
            <a:avLst/>
          </a:prstGeom>
          <a:noFill/>
          <a:ln w="28575" algn="in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Goals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&amp;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 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cs typeface="Arial" pitchFamily="34" charset="0"/>
              </a:rPr>
              <a:t>riorities: 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Complete and promote Who We </a:t>
            </a:r>
            <a:r>
              <a:rPr lang="en-US" sz="1400" b="1" dirty="0" smtClean="0">
                <a:solidFill>
                  <a:srgbClr val="7030A0"/>
                </a:solidFill>
              </a:rPr>
              <a:t>Are </a:t>
            </a:r>
            <a:r>
              <a:rPr lang="en-US" sz="1400" b="1" dirty="0">
                <a:solidFill>
                  <a:srgbClr val="7030A0"/>
                </a:solidFill>
              </a:rPr>
              <a:t>&amp; What We Do project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Redesign Online Member Directory 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Create Shop Local Saturday event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Create OB Holiday Gift Guide with the Beacon 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OBMA merchandise – design and market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Holiday ornament – design and market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Create Street Fair &amp; Chili Cook-Off logo 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· Local non-profit booth at OB Farmers Market </a:t>
            </a:r>
          </a:p>
          <a:p>
            <a:endParaRPr lang="en-US" sz="1400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1081041"/>
            <a:ext cx="9067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improve consumer, merchant and resident confidence in Ocean Beach through a unified image created by an exciting variety of activities.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This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committee is dedicated to creating advertising campaigns, implementing special events, and promoting the business districts and local businesses throughout Ocean Beach. 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1600" b="1" dirty="0">
              <a:solidFill>
                <a:srgbClr val="FF505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Chair:  CC Summerfield, Homes by CC Realtor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Committee Meeting: 1st Friday of each month at 9:00 </a:t>
            </a:r>
            <a:r>
              <a:rPr lang="en-US" sz="1600" b="1" dirty="0" smtClean="0">
                <a:solidFill>
                  <a:srgbClr val="0070C0"/>
                </a:solidFill>
              </a:rPr>
              <a:t>a.m</a:t>
            </a:r>
            <a:r>
              <a:rPr lang="en-US" sz="1600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9999"/>
              </a:solidFill>
            </a:endParaRPr>
          </a:p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6" y="1143000"/>
            <a:ext cx="4064002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9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Promotion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329198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OB Business Center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63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for </a:t>
            </a:r>
            <a:r>
              <a:rPr lang="en-US" sz="2400" b="1" i="1" dirty="0">
                <a:solidFill>
                  <a:srgbClr val="002060"/>
                </a:solidFill>
              </a:rPr>
              <a:t>their endless enthusiasm in promoting local businesses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74" y="2590800"/>
            <a:ext cx="4898136" cy="232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109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Promotion </a:t>
            </a:r>
            <a:r>
              <a:rPr lang="en-US" sz="4000" b="1" dirty="0" smtClean="0">
                <a:solidFill>
                  <a:schemeClr val="bg1"/>
                </a:solidFill>
              </a:rPr>
              <a:t>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329198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559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Raglan Public House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63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over the top holiday decorations &amp; clever holiday social media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7"/>
          <a:stretch/>
        </p:blipFill>
        <p:spPr>
          <a:xfrm>
            <a:off x="3048000" y="2093356"/>
            <a:ext cx="2995442" cy="346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9196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Promotion </a:t>
            </a:r>
            <a:r>
              <a:rPr lang="en-US" sz="4000" b="1" dirty="0" smtClean="0">
                <a:solidFill>
                  <a:schemeClr val="bg1"/>
                </a:solidFill>
              </a:rPr>
              <a:t>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329198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9" y="11496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SHARA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51" y="54982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great window display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&amp; </a:t>
            </a:r>
            <a:r>
              <a:rPr lang="en-US" sz="2400" b="1" i="1" dirty="0">
                <a:solidFill>
                  <a:srgbClr val="002060"/>
                </a:solidFill>
              </a:rPr>
              <a:t>visually appealing merchandise design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19"/>
          <a:stretch/>
        </p:blipFill>
        <p:spPr>
          <a:xfrm>
            <a:off x="2585049" y="2209800"/>
            <a:ext cx="3962400" cy="309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3099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Promotion </a:t>
            </a:r>
            <a:r>
              <a:rPr lang="en-US" sz="4000" b="1" dirty="0" smtClean="0">
                <a:solidFill>
                  <a:schemeClr val="bg1"/>
                </a:solidFill>
              </a:rPr>
              <a:t>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329198"/>
            <a:ext cx="9144000" cy="307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9" y="11496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Closet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51" y="571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their great social media presence &amp; wonderful window displays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4"/>
          <a:stretch/>
        </p:blipFill>
        <p:spPr>
          <a:xfrm>
            <a:off x="2889849" y="2072937"/>
            <a:ext cx="3352800" cy="351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395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1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Promotion </a:t>
            </a:r>
            <a:r>
              <a:rPr lang="en-US" sz="4000" b="1" dirty="0" smtClean="0">
                <a:solidFill>
                  <a:schemeClr val="bg1"/>
                </a:solidFill>
              </a:rPr>
              <a:t>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5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828798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751" y="432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People’s Choice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10" y="1203276"/>
            <a:ext cx="4249947" cy="1205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21" y="2531975"/>
            <a:ext cx="5668728" cy="1582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128" y="411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Thank you to our Event  Sponsor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14" y="4682202"/>
            <a:ext cx="3907971" cy="1367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0128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Thank you to our Program Sponsor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Sponsors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01543"/>
            <a:ext cx="8860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1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882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People’s Choice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84226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for being one of the most active promoters in Ocean Beach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" y="1295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California Wild Ales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" y="6550446"/>
            <a:ext cx="9144000" cy="30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07" y="2438400"/>
            <a:ext cx="3281993" cy="328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3866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Brewery &amp; Tasting Room Collaborations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</a:t>
            </a:r>
            <a:r>
              <a:rPr lang="en-US" sz="2400" b="1" i="1" dirty="0" smtClean="0">
                <a:solidFill>
                  <a:srgbClr val="002060"/>
                </a:solidFill>
              </a:rPr>
              <a:t>or contributing to collaborations with                                                      Breweries &amp; Tastings Room in Ocean Beach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61" y="1617304"/>
            <a:ext cx="1798443" cy="1273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1061"/>
            <a:ext cx="1823357" cy="127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2" y="1532551"/>
            <a:ext cx="1586486" cy="1442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" y="3343274"/>
            <a:ext cx="2006703" cy="2006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4" y="3382442"/>
            <a:ext cx="1786200" cy="178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96" y="3448759"/>
            <a:ext cx="1795732" cy="1795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3258"/>
            <a:ext cx="1912656" cy="1821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89" y="3480204"/>
            <a:ext cx="159067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27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524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continuous support of local events &amp; fundraisers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Carter Moss 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04773" y="1142054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74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524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continuing to spearhead OBMA community clean-ups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Christie Romano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04773" y="1048629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62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their contribution promoting the OB Street Fair &amp; wing eating contest which was major fundraising effort for OBMA programs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Dirty Birds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04773" y="1219200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44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keeping the community informed about the library expansion          &amp; getting the library expansion plans off the ground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15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Friends of OB Library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194709" y="1149243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29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mentoring amateur participants in the 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42</a:t>
            </a:r>
            <a:r>
              <a:rPr lang="en-US" sz="2400" b="1" i="1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 Annual OB Chili Cook-Off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15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Jason Bullard 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2" descr="561-9-1080x10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194709" y="1180873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4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15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inspiring new businesses to participate in the 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42</a:t>
            </a:r>
            <a:r>
              <a:rPr lang="en-US" sz="2400" b="1" i="1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 Annual OB Chili Cook-Off &amp; promoting the Chili Cook-Off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815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Jason Tripp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194709" y="1149243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30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supporting the OBMA’s Annual Award Celebration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3475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Masonic Center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143492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572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" y="299049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promoting the 42</a:t>
            </a:r>
            <a:r>
              <a:rPr lang="en-US" sz="2400" b="1" i="1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 Annual OB Chili Cook-Off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3475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Michael Carmichael 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194709" y="1219200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7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Table Sponsor Shout Out!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01543"/>
            <a:ext cx="886047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2" y="1157899"/>
            <a:ext cx="8065698" cy="53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88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for continuing to spearhead OBMA community clean-ups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3475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Tony Romano 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2" descr="561-9-1080x10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194709" y="1154994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6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promoting local businesses through social media including 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OBMA’s Member Moments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3475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CC Summerfield 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160745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95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promoting local businesses through social media including 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OBMA’s Member Moments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3475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Joella Peregoy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0524" y="1154994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45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5815" y="4752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promoting local businesses through social media including 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OBMA’s Member Moments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15" y="34261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Matt Kalla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194709" y="1153557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82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Volunteer Award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3" y="49739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continuously supporting OBMA’s mission and stepping up, always!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15" y="37388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Ken Moss 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4837" y="1295400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347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Volunteer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3" y="49739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continuously supporting OBMA’s mission and stepping up, always!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15" y="37388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Michele Amsterdam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4837" y="1219200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5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Volunteer Award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3" y="49739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 continuously supporting OBMA’s mission and stepping up, always!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815" y="37388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Uncle Craig Gerwig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2214837" y="1295400"/>
            <a:ext cx="4722952" cy="2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861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Thank you!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7834"/>
          <a:stretch/>
        </p:blipFill>
        <p:spPr>
          <a:xfrm>
            <a:off x="1643331" y="1524000"/>
            <a:ext cx="5857337" cy="40523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5867400"/>
            <a:ext cx="913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999"/>
                </a:solidFill>
              </a:rPr>
              <a:t>Craig Gerwig </a:t>
            </a:r>
            <a:r>
              <a:rPr lang="en-US" sz="2400" b="1" dirty="0" smtClean="0">
                <a:solidFill>
                  <a:srgbClr val="009999"/>
                </a:solidFill>
                <a:latin typeface="Calibri"/>
                <a:cs typeface="Calibri"/>
              </a:rPr>
              <a:t>•</a:t>
            </a:r>
            <a:r>
              <a:rPr lang="en-US" sz="2400" b="1" dirty="0" smtClean="0">
                <a:solidFill>
                  <a:srgbClr val="009999"/>
                </a:solidFill>
              </a:rPr>
              <a:t> Michele Amsterdam </a:t>
            </a:r>
            <a:r>
              <a:rPr lang="en-US" sz="2400" b="1" dirty="0" smtClean="0">
                <a:solidFill>
                  <a:srgbClr val="009999"/>
                </a:solidFill>
                <a:latin typeface="Calibri"/>
                <a:cs typeface="Calibri"/>
              </a:rPr>
              <a:t>• Ken Moss</a:t>
            </a:r>
            <a:endParaRPr lang="en-US" sz="24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89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Green Flash Customer Service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5" name="Picture 2" descr="561-9-1080x10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1704991" y="1219200"/>
            <a:ext cx="5722516" cy="27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5751" y="43278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People’s Choice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Customer Service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2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Green Flash Customer Service Award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40" y="394886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for exemplifying the spirit of OB and shined in 2022 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reflecting positive awareness &amp; activity in the community 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through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their exceptional customer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service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40" y="262542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California Wild Ales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6" y="5257800"/>
            <a:ext cx="1081105" cy="1081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8" name="Picture 2" descr="561-9-1080x108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3221357" y="1352556"/>
            <a:ext cx="2666780" cy="128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2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      Dignitaries &amp; Community Leaders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01543"/>
            <a:ext cx="886047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51" y="1905000"/>
            <a:ext cx="9149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Dignitaries 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&amp; 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Community </a:t>
            </a:r>
            <a:r>
              <a:rPr lang="en-US" sz="6000" b="1" dirty="0">
                <a:solidFill>
                  <a:srgbClr val="002060"/>
                </a:solidFill>
              </a:rPr>
              <a:t>Leaders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2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Green Flash Customer Service Award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06" y="421435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for exemplifying the spirit of OB and shined in 2022 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reflecting positive awareness &amp; activity in the community 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through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their exceptional customer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service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00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OB Business Center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486400"/>
            <a:ext cx="1828800" cy="869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9" name="Picture 2" descr="561-9-1080x108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3221357" y="1352556"/>
            <a:ext cx="2666780" cy="128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147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9049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Green Flash Customer Service Award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253" y="4114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for exemplifying the spirit of OB and shined in 2022 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reflecting positive awareness &amp; activity in the community 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through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their exceptional customer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service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6" y="2971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OB Hardware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9" name="Picture 2" descr="561-9-1080x108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1934" r="12987" b="51947"/>
          <a:stretch>
            <a:fillRect/>
          </a:stretch>
        </p:blipFill>
        <p:spPr bwMode="auto">
          <a:xfrm>
            <a:off x="3221357" y="1352556"/>
            <a:ext cx="2666780" cy="128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0" y="5334000"/>
            <a:ext cx="15196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29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Mike Hardin </a:t>
            </a:r>
          </a:p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Like A Boss Award  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1" y="2546230"/>
            <a:ext cx="5592937" cy="3269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988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Like A Boss Award 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7365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9999"/>
                </a:solidFill>
              </a:rPr>
              <a:t>f</a:t>
            </a:r>
            <a:r>
              <a:rPr lang="en-US" sz="2400" b="1" i="1" dirty="0" smtClean="0">
                <a:solidFill>
                  <a:srgbClr val="009999"/>
                </a:solidFill>
              </a:rPr>
              <a:t>or contributing to Ocean Beach’s history through photography</a:t>
            </a:r>
            <a:endParaRPr lang="en-US" sz="2400" b="1" i="1" dirty="0">
              <a:solidFill>
                <a:srgbClr val="0099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120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9999"/>
                </a:solidFill>
              </a:rPr>
              <a:t>Steve Rowell</a:t>
            </a:r>
            <a:endParaRPr lang="en-US" sz="8000" dirty="0">
              <a:solidFill>
                <a:srgbClr val="0099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4" y="2406769"/>
            <a:ext cx="2587790" cy="321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28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313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6416" r="8179"/>
          <a:stretch/>
        </p:blipFill>
        <p:spPr>
          <a:xfrm>
            <a:off x="2133600" y="1061049"/>
            <a:ext cx="5253487" cy="1708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37338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77" y="3276600"/>
            <a:ext cx="4057985" cy="222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056"/>
            <a:ext cx="886047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5931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Beer &amp; Wine Sponsors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40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Food Sponsors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5343"/>
            <a:ext cx="886047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4"/>
          <a:stretch/>
        </p:blipFill>
        <p:spPr>
          <a:xfrm>
            <a:off x="1597409" y="981824"/>
            <a:ext cx="5937680" cy="999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981200"/>
            <a:ext cx="327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AZ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BBQ </a:t>
            </a:r>
            <a:r>
              <a:rPr lang="en-US" b="1" dirty="0">
                <a:solidFill>
                  <a:srgbClr val="002060"/>
                </a:solidFill>
              </a:rPr>
              <a:t>House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Café Bella Express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Dirty </a:t>
            </a:r>
            <a:r>
              <a:rPr lang="en-US" b="1" dirty="0">
                <a:solidFill>
                  <a:srgbClr val="002060"/>
                </a:solidFill>
              </a:rPr>
              <a:t>Birds OB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It’s </a:t>
            </a:r>
            <a:r>
              <a:rPr lang="en-US" b="1" dirty="0">
                <a:solidFill>
                  <a:srgbClr val="002060"/>
                </a:solidFill>
              </a:rPr>
              <a:t>Raw Poke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Hess Brewing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Krisp </a:t>
            </a:r>
            <a:r>
              <a:rPr lang="en-US" b="1" dirty="0">
                <a:solidFill>
                  <a:srgbClr val="002060"/>
                </a:solidFill>
              </a:rPr>
              <a:t>Beverages &amp; Natural Foods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La </a:t>
            </a:r>
            <a:r>
              <a:rPr lang="en-US" b="1" dirty="0">
                <a:solidFill>
                  <a:srgbClr val="002060"/>
                </a:solidFill>
              </a:rPr>
              <a:t>Dona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Lighthouse  Ice </a:t>
            </a:r>
            <a:r>
              <a:rPr lang="en-US" b="1" dirty="0">
                <a:solidFill>
                  <a:srgbClr val="002060"/>
                </a:solidFill>
              </a:rPr>
              <a:t>Cream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Little </a:t>
            </a:r>
            <a:r>
              <a:rPr lang="en-US" b="1" dirty="0">
                <a:solidFill>
                  <a:srgbClr val="002060"/>
                </a:solidFill>
              </a:rPr>
              <a:t>Chef Chinese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</a:rPr>
              <a:t>Longstory</a:t>
            </a:r>
            <a:r>
              <a:rPr lang="en-US" b="1" dirty="0">
                <a:solidFill>
                  <a:srgbClr val="002060"/>
                </a:solidFill>
              </a:rPr>
              <a:t> Irish Pub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Mad </a:t>
            </a:r>
            <a:r>
              <a:rPr lang="en-US" b="1" dirty="0">
                <a:solidFill>
                  <a:srgbClr val="002060"/>
                </a:solidFill>
              </a:rPr>
              <a:t>Munch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Mike’s </a:t>
            </a:r>
            <a:r>
              <a:rPr lang="en-US" b="1" dirty="0">
                <a:solidFill>
                  <a:srgbClr val="002060"/>
                </a:solidFill>
              </a:rPr>
              <a:t>Taco </a:t>
            </a:r>
            <a:r>
              <a:rPr lang="en-US" b="1" dirty="0" smtClean="0">
                <a:solidFill>
                  <a:srgbClr val="002060"/>
                </a:solidFill>
              </a:rPr>
              <a:t>Club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Newport </a:t>
            </a:r>
            <a:r>
              <a:rPr lang="en-US" b="1" dirty="0">
                <a:solidFill>
                  <a:srgbClr val="002060"/>
                </a:solidFill>
              </a:rPr>
              <a:t>Farms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Nico’s Mexican Food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6019" y="2015657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OB </a:t>
            </a:r>
            <a:r>
              <a:rPr lang="en-US" b="1" dirty="0">
                <a:solidFill>
                  <a:srgbClr val="002060"/>
                </a:solidFill>
              </a:rPr>
              <a:t>Brewery OB Kabob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OB </a:t>
            </a:r>
            <a:r>
              <a:rPr lang="en-US" b="1" dirty="0">
                <a:solidFill>
                  <a:srgbClr val="002060"/>
                </a:solidFill>
              </a:rPr>
              <a:t>Noodle House Bar 1502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OB Smoothie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OB </a:t>
            </a:r>
            <a:r>
              <a:rPr lang="en-US" b="1" dirty="0">
                <a:solidFill>
                  <a:srgbClr val="002060"/>
                </a:solidFill>
              </a:rPr>
              <a:t>Surf Lodge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Ocean </a:t>
            </a:r>
            <a:r>
              <a:rPr lang="en-US" b="1" dirty="0">
                <a:solidFill>
                  <a:srgbClr val="002060"/>
                </a:solidFill>
              </a:rPr>
              <a:t>Beach Meat Co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Olive Tree Marketplace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Pizzeria </a:t>
            </a:r>
            <a:r>
              <a:rPr lang="en-US" b="1" dirty="0">
                <a:solidFill>
                  <a:srgbClr val="002060"/>
                </a:solidFill>
              </a:rPr>
              <a:t>Luigi’s Poma’s Deli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Raglan </a:t>
            </a:r>
            <a:r>
              <a:rPr lang="en-US" b="1" dirty="0">
                <a:solidFill>
                  <a:srgbClr val="002060"/>
                </a:solidFill>
              </a:rPr>
              <a:t>Public House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South </a:t>
            </a:r>
            <a:r>
              <a:rPr lang="en-US" b="1" dirty="0">
                <a:solidFill>
                  <a:srgbClr val="002060"/>
                </a:solidFill>
              </a:rPr>
              <a:t>Beach Bar &amp; Grille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Sunshine Company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Harp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Holding </a:t>
            </a:r>
            <a:r>
              <a:rPr lang="en-US" b="1" dirty="0" smtClean="0">
                <a:solidFill>
                  <a:srgbClr val="002060"/>
                </a:solidFill>
              </a:rPr>
              <a:t>Company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The Joint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Wonderland </a:t>
            </a:r>
            <a:r>
              <a:rPr lang="en-US" b="1" dirty="0">
                <a:solidFill>
                  <a:srgbClr val="002060"/>
                </a:solidFill>
              </a:rPr>
              <a:t>Ocean Pub </a:t>
            </a:r>
          </a:p>
        </p:txBody>
      </p:sp>
    </p:spTree>
    <p:extLst>
      <p:ext uri="{BB962C8B-B14F-4D97-AF65-F5344CB8AC3E}">
        <p14:creationId xmlns:p14="http://schemas.microsoft.com/office/powerpoint/2010/main" val="3608810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6" y="18403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Raffle Sponsors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773"/>
            <a:ext cx="886047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2675626" y="995173"/>
            <a:ext cx="3810000" cy="642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5219" y="1670042"/>
            <a:ext cx="259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Claytime Ceramics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Closet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Details Salon Spa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Dirty Birds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Dog Beach Dog Wash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Gianni Buonomo Vintners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Gilmore Family Jewelers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Hoppy Beer Gear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Hodads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La Dona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Mad Munch Grilled Cheezers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Mallory’s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Newbreak Coffee &amp; Café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OB Business Center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OB Gift Shop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OB Gifts &amp; Shells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OB </a:t>
            </a:r>
            <a:r>
              <a:rPr lang="en-US" sz="1600" b="1" dirty="0" smtClean="0">
                <a:solidFill>
                  <a:srgbClr val="002060"/>
                </a:solidFill>
              </a:rPr>
              <a:t>Hardware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OB Surf Lodge</a:t>
            </a:r>
          </a:p>
          <a:p>
            <a:pPr algn="ctr"/>
            <a:endParaRPr lang="en-US" sz="1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6019" y="1692526"/>
            <a:ext cx="342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Ocean </a:t>
            </a:r>
            <a:r>
              <a:rPr lang="en-US" sz="1600" b="1" dirty="0">
                <a:solidFill>
                  <a:srgbClr val="002060"/>
                </a:solidFill>
              </a:rPr>
              <a:t>Beach Antique Mall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Pizza </a:t>
            </a:r>
            <a:r>
              <a:rPr lang="en-US" sz="1600" b="1" dirty="0" smtClean="0">
                <a:solidFill>
                  <a:srgbClr val="002060"/>
                </a:solidFill>
              </a:rPr>
              <a:t>Port</a:t>
            </a:r>
            <a:endParaRPr lang="en-US" sz="16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Raglan </a:t>
            </a:r>
            <a:r>
              <a:rPr lang="en-US" sz="1600" b="1" dirty="0">
                <a:solidFill>
                  <a:srgbClr val="002060"/>
                </a:solidFill>
              </a:rPr>
              <a:t>Public House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Rincon Reservation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San Diego Crystals &amp; Jewelry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Seams to Me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SHARA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Shore Thing Pet Supply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Social Syndicate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South Coast Surf Shop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South Coast </a:t>
            </a:r>
            <a:r>
              <a:rPr lang="en-US" sz="1600" b="1" dirty="0" err="1">
                <a:solidFill>
                  <a:srgbClr val="002060"/>
                </a:solidFill>
              </a:rPr>
              <a:t>Wahine’s</a:t>
            </a:r>
            <a:r>
              <a:rPr lang="en-US" sz="1600" b="1" dirty="0">
                <a:solidFill>
                  <a:srgbClr val="002060"/>
                </a:solidFill>
              </a:rPr>
              <a:t> OB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Sunset Cliffs Pilates &amp; Fitness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Surfer Baby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Better Surf Than Sorry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Tanya </a:t>
            </a:r>
            <a:r>
              <a:rPr lang="en-US" sz="1600" b="1" dirty="0">
                <a:solidFill>
                  <a:srgbClr val="002060"/>
                </a:solidFill>
              </a:rPr>
              <a:t>Joy Skincare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The Black                    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The Inn at Sunset Cliffs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Vervor Shop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Wonderland Ocean Pub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639745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502" y="3810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Productions Sponsors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87" y="4419600"/>
            <a:ext cx="4328123" cy="173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69" y="2362200"/>
            <a:ext cx="1822057" cy="182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11502" y="1295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A huge thank you to our production sponsors </a:t>
            </a:r>
          </a:p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&amp; The Masonic Center!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743"/>
            <a:ext cx="8860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71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502" y="250426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Productions Sponsors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502" y="12192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169"/>
            <a:ext cx="886047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1566" y="1219200"/>
            <a:ext cx="91655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Carter Moss &amp; Crew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Centric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Convivial Catering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Craig Gerwig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Economic Vitality Committee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Frame &amp; Style Photography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Inn at Sunset Cliffs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</a:rPr>
              <a:t>Intrepid Network, Inc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Michele Amsterdam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Music As You Like It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OB Historical Society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Promotion Committee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Sign Diego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Submerge Church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Susan James </a:t>
            </a:r>
          </a:p>
        </p:txBody>
      </p:sp>
    </p:spTree>
    <p:extLst>
      <p:ext uri="{BB962C8B-B14F-4D97-AF65-F5344CB8AC3E}">
        <p14:creationId xmlns:p14="http://schemas.microsoft.com/office/powerpoint/2010/main" val="2151387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THANK YOU!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3200"/>
            <a:ext cx="9144000" cy="304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7" y="1828800"/>
            <a:ext cx="2437352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38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Thank you for celebrating the Annual Awards with the 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Ocean Beach MainStreet Association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Partners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01543"/>
            <a:ext cx="886047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894" y="1012686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99"/>
                </a:solidFill>
              </a:rPr>
              <a:t>Thank you to our community partners!</a:t>
            </a:r>
            <a:endParaRPr lang="en-US" sz="3600" b="1" dirty="0">
              <a:solidFill>
                <a:srgbClr val="0099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876" y="1524000"/>
            <a:ext cx="8582247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Friends of OB Library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Kiwanis Club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OB Community Development Foundation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OB Community Foundation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OB Historical Society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OB Planning Board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OB Town Council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Point Loma Association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Point Loma Rotary Club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Sunset Cliffs Surfing Association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San Diego Police Department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Surfrider SD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The Peninsula Alliance </a:t>
            </a:r>
          </a:p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04264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Board of Directors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90943"/>
            <a:ext cx="886047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1371600"/>
            <a:ext cx="39863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Barbara Iacometti, President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Details </a:t>
            </a:r>
            <a:r>
              <a:rPr lang="en-US" sz="1600" dirty="0" smtClean="0">
                <a:solidFill>
                  <a:srgbClr val="002060"/>
                </a:solidFill>
              </a:rPr>
              <a:t>SalonSpa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Mike Akey, 1st Vice President 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Pacific View Real Estate</a:t>
            </a:r>
          </a:p>
          <a:p>
            <a:r>
              <a:rPr lang="en-US" sz="1600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CC Summerfield, 2nd Vice President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CC Summerfield Realtor</a:t>
            </a:r>
          </a:p>
          <a:p>
            <a:r>
              <a:rPr lang="en-US" sz="1600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Kyle Jaworski, Secretary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Raglan Public House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Mike Stifano, Treasurer 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Winstons, Finance Chair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Gary Gilmore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Gilmore Family Jewelers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Craig </a:t>
            </a:r>
            <a:r>
              <a:rPr lang="en-US" sz="1600" b="1" dirty="0">
                <a:solidFill>
                  <a:srgbClr val="002060"/>
                </a:solidFill>
              </a:rPr>
              <a:t>Gerwig</a:t>
            </a:r>
          </a:p>
          <a:p>
            <a:r>
              <a:rPr lang="en-US" sz="1600" dirty="0">
                <a:solidFill>
                  <a:srgbClr val="002060"/>
                </a:solidFill>
              </a:rPr>
              <a:t>4864 Newport Avenue LLC</a:t>
            </a:r>
          </a:p>
          <a:p>
            <a:r>
              <a:rPr lang="en-US" sz="1200" dirty="0">
                <a:solidFill>
                  <a:srgbClr val="002060"/>
                </a:solidFill>
              </a:rPr>
              <a:t> 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117" y="1371600"/>
            <a:ext cx="3733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Matt </a:t>
            </a:r>
            <a:r>
              <a:rPr lang="en-US" sz="1600" b="1" dirty="0">
                <a:solidFill>
                  <a:srgbClr val="002060"/>
                </a:solidFill>
              </a:rPr>
              <a:t>Kalla</a:t>
            </a:r>
          </a:p>
          <a:p>
            <a:r>
              <a:rPr lang="en-US" sz="1600" dirty="0">
                <a:solidFill>
                  <a:srgbClr val="002060"/>
                </a:solidFill>
              </a:rPr>
              <a:t>Matt Kalla Insurance Agency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Ron Marcotte</a:t>
            </a:r>
          </a:p>
          <a:p>
            <a:r>
              <a:rPr lang="en-US" sz="1600" dirty="0">
                <a:solidFill>
                  <a:srgbClr val="002060"/>
                </a:solidFill>
              </a:rPr>
              <a:t>Sign Diego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Ken Moss</a:t>
            </a:r>
          </a:p>
          <a:p>
            <a:r>
              <a:rPr lang="en-US" sz="1600" dirty="0">
                <a:solidFill>
                  <a:srgbClr val="002060"/>
                </a:solidFill>
              </a:rPr>
              <a:t>Power Logic USA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Joella Peregoy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OB Business Center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Daisy Santana</a:t>
            </a:r>
          </a:p>
          <a:p>
            <a:r>
              <a:rPr lang="en-US" sz="1600" dirty="0">
                <a:solidFill>
                  <a:srgbClr val="002060"/>
                </a:solidFill>
              </a:rPr>
              <a:t>Social Syndicate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Shawnn Silverman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Dirty Birds OB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Beth Wright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OB Barbershop</a:t>
            </a:r>
          </a:p>
          <a:p>
            <a:r>
              <a:rPr lang="en-US" sz="1600" dirty="0">
                <a:solidFill>
                  <a:srgbClr val="009999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2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OBMA Team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201543"/>
            <a:ext cx="886047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100" y="1102086"/>
            <a:ext cx="75438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OBMA OFFICE </a:t>
            </a:r>
            <a:endParaRPr lang="en-US" b="1" dirty="0" smtClean="0">
              <a:solidFill>
                <a:srgbClr val="00999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Denny Knox, </a:t>
            </a:r>
            <a:r>
              <a:rPr lang="en-US" dirty="0" smtClean="0">
                <a:solidFill>
                  <a:srgbClr val="009999"/>
                </a:solidFill>
              </a:rPr>
              <a:t>Executive Director </a:t>
            </a:r>
            <a:r>
              <a:rPr lang="en-US" b="1" dirty="0">
                <a:solidFill>
                  <a:srgbClr val="009999"/>
                </a:solidFill>
              </a:rPr>
              <a:t> </a:t>
            </a:r>
            <a:endParaRPr lang="en-US" dirty="0">
              <a:solidFill>
                <a:srgbClr val="00999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Tracy Wagner, </a:t>
            </a:r>
            <a:r>
              <a:rPr lang="en-US" dirty="0" smtClean="0">
                <a:solidFill>
                  <a:srgbClr val="009999"/>
                </a:solidFill>
              </a:rPr>
              <a:t>Operations Manager </a:t>
            </a:r>
            <a:r>
              <a:rPr lang="en-US" dirty="0">
                <a:solidFill>
                  <a:srgbClr val="009999"/>
                </a:solidFill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Kristen </a:t>
            </a:r>
            <a:r>
              <a:rPr lang="en-US" b="1" dirty="0" smtClean="0">
                <a:solidFill>
                  <a:srgbClr val="009999"/>
                </a:solidFill>
              </a:rPr>
              <a:t>Keltner, </a:t>
            </a:r>
            <a:r>
              <a:rPr lang="en-US" dirty="0" smtClean="0">
                <a:solidFill>
                  <a:srgbClr val="009999"/>
                </a:solidFill>
              </a:rPr>
              <a:t>Event &amp; Program Manager </a:t>
            </a:r>
            <a:endParaRPr lang="en-US" b="1" dirty="0" smtClean="0">
              <a:solidFill>
                <a:srgbClr val="00999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Christine Bush, </a:t>
            </a:r>
            <a:r>
              <a:rPr lang="en-US" dirty="0" smtClean="0">
                <a:solidFill>
                  <a:srgbClr val="009999"/>
                </a:solidFill>
              </a:rPr>
              <a:t>OBMA Coordinator </a:t>
            </a:r>
            <a:r>
              <a:rPr lang="en-US" b="1" dirty="0">
                <a:solidFill>
                  <a:srgbClr val="009999"/>
                </a:solidFill>
              </a:rPr>
              <a:t> </a:t>
            </a:r>
            <a:endParaRPr lang="en-US" dirty="0">
              <a:solidFill>
                <a:srgbClr val="00999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Dayna </a:t>
            </a:r>
            <a:r>
              <a:rPr lang="en-US" b="1" dirty="0" smtClean="0">
                <a:solidFill>
                  <a:srgbClr val="009999"/>
                </a:solidFill>
              </a:rPr>
              <a:t>Cornell, </a:t>
            </a:r>
            <a:r>
              <a:rPr lang="en-US" dirty="0" smtClean="0">
                <a:solidFill>
                  <a:srgbClr val="009999"/>
                </a:solidFill>
              </a:rPr>
              <a:t>OBMA Coordinator </a:t>
            </a:r>
          </a:p>
          <a:p>
            <a:pPr algn="ctr">
              <a:spcAft>
                <a:spcPts val="600"/>
              </a:spcAft>
            </a:pPr>
            <a:endParaRPr lang="en-US" sz="600" dirty="0">
              <a:solidFill>
                <a:srgbClr val="00999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A little help from our friends…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Mike Silva, </a:t>
            </a:r>
            <a:r>
              <a:rPr lang="en-US" dirty="0">
                <a:solidFill>
                  <a:srgbClr val="009999"/>
                </a:solidFill>
              </a:rPr>
              <a:t>Maintenance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Janis Ambrosiani, </a:t>
            </a:r>
            <a:r>
              <a:rPr lang="en-US" dirty="0" smtClean="0">
                <a:solidFill>
                  <a:srgbClr val="009999"/>
                </a:solidFill>
              </a:rPr>
              <a:t>Walls with a View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Josh Utley</a:t>
            </a:r>
            <a:r>
              <a:rPr lang="en-US" dirty="0" smtClean="0">
                <a:solidFill>
                  <a:srgbClr val="009999"/>
                </a:solidFill>
              </a:rPr>
              <a:t>, Intrepid Network, Inc.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Shannon Brown</a:t>
            </a:r>
            <a:r>
              <a:rPr lang="en-US" dirty="0" smtClean="0">
                <a:solidFill>
                  <a:srgbClr val="009999"/>
                </a:solidFill>
              </a:rPr>
              <a:t>, Centric </a:t>
            </a:r>
          </a:p>
          <a:p>
            <a:pPr algn="ctr">
              <a:spcAft>
                <a:spcPts val="600"/>
              </a:spcAft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Farmers Market Team  </a:t>
            </a:r>
          </a:p>
          <a:p>
            <a:pPr algn="ctr"/>
            <a:r>
              <a:rPr lang="en-US" b="1" dirty="0" smtClean="0">
                <a:solidFill>
                  <a:srgbClr val="009999"/>
                </a:solidFill>
              </a:rPr>
              <a:t>David Klaman, </a:t>
            </a:r>
            <a:r>
              <a:rPr lang="en-US" i="1" dirty="0" smtClean="0">
                <a:solidFill>
                  <a:srgbClr val="009999"/>
                </a:solidFill>
              </a:rPr>
              <a:t>Farmers Market Manager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9999"/>
                </a:solidFill>
              </a:rPr>
              <a:t>Tony Potrus &amp; Richee Pickett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endParaRPr lang="en-US" b="1" dirty="0">
              <a:solidFill>
                <a:srgbClr val="009999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009999"/>
              </a:solidFill>
            </a:endParaRPr>
          </a:p>
          <a:p>
            <a:pPr algn="ctr"/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6550446"/>
            <a:ext cx="9144000" cy="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8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2&quot;/&gt;&lt;property id=&quot;20307&quot; value=&quot;264&quot;/&gt;&lt;/object&gt;&lt;object type=&quot;3&quot; unique_id=&quot;10006&quot;&gt;&lt;property id=&quot;20148&quot; value=&quot;5&quot;/&gt;&lt;property id=&quot;20300&quot; value=&quot;Slide 14&quot;/&gt;&lt;property id=&quot;20307&quot; value=&quot;258&quot;/&gt;&lt;/object&gt;&lt;object type=&quot;3&quot; unique_id=&quot;10007&quot;&gt;&lt;property id=&quot;20148&quot; value=&quot;5&quot;/&gt;&lt;property id=&quot;20300&quot; value=&quot;Slide 10&quot;/&gt;&lt;property id=&quot;20307&quot; value=&quot;259&quot;/&gt;&lt;/object&gt;&lt;object type=&quot;3&quot; unique_id=&quot;10008&quot;&gt;&lt;property id=&quot;20148&quot; value=&quot;5&quot;/&gt;&lt;property id=&quot;20300&quot; value=&quot;Slide 17&quot;/&gt;&lt;property id=&quot;20307&quot; value=&quot;265&quot;/&gt;&lt;/object&gt;&lt;object type=&quot;3&quot; unique_id=&quot;10009&quot;&gt;&lt;property id=&quot;20148&quot; value=&quot;5&quot;/&gt;&lt;property id=&quot;20300&quot; value=&quot;Slide 18&quot;/&gt;&lt;property id=&quot;20307&quot; value=&quot;260&quot;/&gt;&lt;/object&gt;&lt;object type=&quot;3&quot; unique_id=&quot;10010&quot;&gt;&lt;property id=&quot;20148&quot; value=&quot;5&quot;/&gt;&lt;property id=&quot;20300&quot; value=&quot;Slide 27&quot;/&gt;&lt;property id=&quot;20307&quot; value=&quot;261&quot;/&gt;&lt;/object&gt;&lt;object type=&quot;3&quot; unique_id=&quot;10011&quot;&gt;&lt;property id=&quot;20148&quot; value=&quot;5&quot;/&gt;&lt;property id=&quot;20300&quot; value=&quot;Slide 28&quot;/&gt;&lt;property id=&quot;20307&quot; value=&quot;266&quot;/&gt;&lt;/object&gt;&lt;object type=&quot;3&quot; unique_id=&quot;10014&quot;&gt;&lt;property id=&quot;20148&quot; value=&quot;5&quot;/&gt;&lt;property id=&quot;20300&quot; value=&quot;Slide 34&quot;/&gt;&lt;property id=&quot;20307&quot; value=&quot;267&quot;/&gt;&lt;/object&gt;&lt;object type=&quot;3&quot; unique_id=&quot;10272&quot;&gt;&lt;property id=&quot;20148&quot; value=&quot;5&quot;/&gt;&lt;property id=&quot;20300&quot; value=&quot;Slide 41&quot;/&gt;&lt;property id=&quot;20307&quot; value=&quot;270&quot;/&gt;&lt;/object&gt;&lt;object type=&quot;3&quot; unique_id=&quot;10273&quot;&gt;&lt;property id=&quot;20148&quot; value=&quot;5&quot;/&gt;&lt;property id=&quot;20300&quot; value=&quot;Slide 42&quot;/&gt;&lt;property id=&quot;20307&quot; value=&quot;271&quot;/&gt;&lt;/object&gt;&lt;object type=&quot;3&quot; unique_id=&quot;10274&quot;&gt;&lt;property id=&quot;20148&quot; value=&quot;5&quot;/&gt;&lt;property id=&quot;20300&quot; value=&quot;Slide 43&quot;/&gt;&lt;property id=&quot;20307&quot; value=&quot;272&quot;/&gt;&lt;/object&gt;&lt;object type=&quot;3&quot; unique_id=&quot;10275&quot;&gt;&lt;property id=&quot;20148&quot; value=&quot;5&quot;/&gt;&lt;property id=&quot;20300&quot; value=&quot;Slide 44&quot;/&gt;&lt;property id=&quot;20307&quot; value=&quot;273&quot;/&gt;&lt;/object&gt;&lt;object type=&quot;3&quot; unique_id=&quot;10276&quot;&gt;&lt;property id=&quot;20148&quot; value=&quot;5&quot;/&gt;&lt;property id=&quot;20300&quot; value=&quot;Slide 45&quot;/&gt;&lt;property id=&quot;20307&quot; value=&quot;274&quot;/&gt;&lt;/object&gt;&lt;object type=&quot;3&quot; unique_id=&quot;10277&quot;&gt;&lt;property id=&quot;20148&quot; value=&quot;5&quot;/&gt;&lt;property id=&quot;20300&quot; value=&quot;Slide 46&quot;/&gt;&lt;property id=&quot;20307&quot; value=&quot;275&quot;/&gt;&lt;/object&gt;&lt;object type=&quot;3&quot; unique_id=&quot;10278&quot;&gt;&lt;property id=&quot;20148&quot; value=&quot;5&quot;/&gt;&lt;property id=&quot;20300&quot; value=&quot;Slide 47&quot;/&gt;&lt;property id=&quot;20307&quot; value=&quot;276&quot;/&gt;&lt;/object&gt;&lt;object type=&quot;3&quot; unique_id=&quot;10279&quot;&gt;&lt;property id=&quot;20148&quot; value=&quot;5&quot;/&gt;&lt;property id=&quot;20300&quot; value=&quot;Slide 48&quot;/&gt;&lt;property id=&quot;20307&quot; value=&quot;277&quot;/&gt;&lt;/object&gt;&lt;object type=&quot;3&quot; unique_id=&quot;10280&quot;&gt;&lt;property id=&quot;20148&quot; value=&quot;5&quot;/&gt;&lt;property id=&quot;20300&quot; value=&quot;Slide 49&quot;/&gt;&lt;property id=&quot;20307&quot; value=&quot;278&quot;/&gt;&lt;/object&gt;&lt;object type=&quot;3&quot; unique_id=&quot;10281&quot;&gt;&lt;property id=&quot;20148&quot; value=&quot;5&quot;/&gt;&lt;property id=&quot;20300&quot; value=&quot;Slide 50&quot;/&gt;&lt;property id=&quot;20307&quot; value=&quot;279&quot;/&gt;&lt;/object&gt;&lt;object type=&quot;3&quot; unique_id=&quot;10282&quot;&gt;&lt;property id=&quot;20148&quot; value=&quot;5&quot;/&gt;&lt;property id=&quot;20300&quot; value=&quot;Slide 51&quot;/&gt;&lt;property id=&quot;20307&quot; value=&quot;280&quot;/&gt;&lt;/object&gt;&lt;object type=&quot;3&quot; unique_id=&quot;10283&quot;&gt;&lt;property id=&quot;20148&quot; value=&quot;5&quot;/&gt;&lt;property id=&quot;20300&quot; value=&quot;Slide 52&quot;/&gt;&lt;property id=&quot;20307&quot; value=&quot;281&quot;/&gt;&lt;/object&gt;&lt;object type=&quot;3&quot; unique_id=&quot;10284&quot;&gt;&lt;property id=&quot;20148&quot; value=&quot;5&quot;/&gt;&lt;property id=&quot;20300&quot; value=&quot;Slide 53&quot;/&gt;&lt;property id=&quot;20307&quot; value=&quot;282&quot;/&gt;&lt;/object&gt;&lt;object type=&quot;3&quot; unique_id=&quot;10285&quot;&gt;&lt;property id=&quot;20148&quot; value=&quot;5&quot;/&gt;&lt;property id=&quot;20300&quot; value=&quot;Slide 54&quot;/&gt;&lt;property id=&quot;20307&quot; value=&quot;283&quot;/&gt;&lt;/object&gt;&lt;object type=&quot;3&quot; unique_id=&quot;10402&quot;&gt;&lt;property id=&quot;20148&quot; value=&quot;5&quot;/&gt;&lt;property id=&quot;20300&quot; value=&quot;Slide 55&quot;/&gt;&lt;property id=&quot;20307&quot; value=&quot;284&quot;/&gt;&lt;/object&gt;&lt;object type=&quot;3&quot; unique_id=&quot;10403&quot;&gt;&lt;property id=&quot;20148&quot; value=&quot;5&quot;/&gt;&lt;property id=&quot;20300&quot; value=&quot;Slide 56&quot;/&gt;&lt;property id=&quot;20307&quot; value=&quot;285&quot;/&gt;&lt;/object&gt;&lt;object type=&quot;3&quot; unique_id=&quot;10497&quot;&gt;&lt;property id=&quot;20148&quot; value=&quot;5&quot;/&gt;&lt;property id=&quot;20300&quot; value=&quot;Slide 59&quot;/&gt;&lt;property id=&quot;20307&quot; value=&quot;286&quot;/&gt;&lt;/object&gt;&lt;object type=&quot;3&quot; unique_id=&quot;10626&quot;&gt;&lt;property id=&quot;20148&quot; value=&quot;5&quot;/&gt;&lt;property id=&quot;20300&quot; value=&quot;Slide 60&quot;/&gt;&lt;property id=&quot;20307&quot; value=&quot;287&quot;/&gt;&lt;/object&gt;&lt;object type=&quot;3&quot; unique_id=&quot;10627&quot;&gt;&lt;property id=&quot;20148&quot; value=&quot;5&quot;/&gt;&lt;property id=&quot;20300&quot; value=&quot;Slide 61&quot;/&gt;&lt;property id=&quot;20307&quot; value=&quot;288&quot;/&gt;&lt;/object&gt;&lt;object type=&quot;3&quot; unique_id=&quot;10730&quot;&gt;&lt;property id=&quot;20148&quot; value=&quot;5&quot;/&gt;&lt;property id=&quot;20300&quot; value=&quot;Slide 62&quot;/&gt;&lt;property id=&quot;20307&quot; value=&quot;289&quot;/&gt;&lt;/object&gt;&lt;object type=&quot;3&quot; unique_id=&quot;10976&quot;&gt;&lt;property id=&quot;20148&quot; value=&quot;5&quot;/&gt;&lt;property id=&quot;20300&quot; value=&quot;Slide 3&quot;/&gt;&lt;property id=&quot;20307&quot; value=&quot;296&quot;/&gt;&lt;/object&gt;&lt;object type=&quot;3&quot; unique_id=&quot;10977&quot;&gt;&lt;property id=&quot;20148&quot; value=&quot;5&quot;/&gt;&lt;property id=&quot;20300&quot; value=&quot;Slide 4&quot;/&gt;&lt;property id=&quot;20307&quot; value=&quot;290&quot;/&gt;&lt;/object&gt;&lt;object type=&quot;3&quot; unique_id=&quot;10978&quot;&gt;&lt;property id=&quot;20148&quot; value=&quot;5&quot;/&gt;&lt;property id=&quot;20300&quot; value=&quot;Slide 64&quot;/&gt;&lt;property id=&quot;20307&quot; value=&quot;291&quot;/&gt;&lt;/object&gt;&lt;object type=&quot;3&quot; unique_id=&quot;10980&quot;&gt;&lt;property id=&quot;20148&quot; value=&quot;5&quot;/&gt;&lt;property id=&quot;20300&quot; value=&quot;Slide 65&quot;/&gt;&lt;property id=&quot;20307&quot; value=&quot;294&quot;/&gt;&lt;/object&gt;&lt;object type=&quot;3&quot; unique_id=&quot;10981&quot;&gt;&lt;property id=&quot;20148&quot; value=&quot;5&quot;/&gt;&lt;property id=&quot;20300&quot; value=&quot;Slide 66&quot;/&gt;&lt;property id=&quot;20307&quot; value=&quot;295&quot;/&gt;&lt;/object&gt;&lt;object type=&quot;3&quot; unique_id=&quot;10982&quot;&gt;&lt;property id=&quot;20148&quot; value=&quot;5&quot;/&gt;&lt;property id=&quot;20300&quot; value=&quot;Slide 67&quot;/&gt;&lt;property id=&quot;20307&quot; value=&quot;293&quot;/&gt;&lt;/object&gt;&lt;object type=&quot;3&quot; unique_id=&quot;11151&quot;&gt;&lt;property id=&quot;20148&quot; value=&quot;5&quot;/&gt;&lt;property id=&quot;20300&quot; value=&quot;Slide 7&quot;/&gt;&lt;property id=&quot;20307&quot; value=&quot;297&quot;/&gt;&lt;/object&gt;&lt;object type=&quot;3&quot; unique_id=&quot;11926&quot;&gt;&lt;property id=&quot;20148&quot; value=&quot;5&quot;/&gt;&lt;property id=&quot;20300&quot; value=&quot;Slide 8&quot;/&gt;&lt;property id=&quot;20307&quot; value=&quot;298&quot;/&gt;&lt;/object&gt;&lt;object type=&quot;3&quot; unique_id=&quot;12191&quot;&gt;&lt;property id=&quot;20148&quot; value=&quot;5&quot;/&gt;&lt;property id=&quot;20300&quot; value=&quot;Slide 9&quot;/&gt;&lt;property id=&quot;20307&quot; value=&quot;299&quot;/&gt;&lt;/object&gt;&lt;object type=&quot;3&quot; unique_id=&quot;12192&quot;&gt;&lt;property id=&quot;20148&quot; value=&quot;5&quot;/&gt;&lt;property id=&quot;20300&quot; value=&quot;Slide 11&quot;/&gt;&lt;property id=&quot;20307&quot; value=&quot;301&quot;/&gt;&lt;/object&gt;&lt;object type=&quot;3&quot; unique_id=&quot;13510&quot;&gt;&lt;property id=&quot;20148&quot; value=&quot;5&quot;/&gt;&lt;property id=&quot;20300&quot; value=&quot;Slide 13&quot;/&gt;&lt;property id=&quot;20307&quot; value=&quot;303&quot;/&gt;&lt;/object&gt;&lt;object type=&quot;3&quot; unique_id=&quot;13511&quot;&gt;&lt;property id=&quot;20148&quot; value=&quot;5&quot;/&gt;&lt;property id=&quot;20300&quot; value=&quot;Slide 15&quot;/&gt;&lt;property id=&quot;20307&quot; value=&quot;320&quot;/&gt;&lt;/object&gt;&lt;object type=&quot;3&quot; unique_id=&quot;13512&quot;&gt;&lt;property id=&quot;20148&quot; value=&quot;5&quot;/&gt;&lt;property id=&quot;20300&quot; value=&quot;Slide 16&quot;/&gt;&lt;property id=&quot;20307&quot; value=&quot;314&quot;/&gt;&lt;/object&gt;&lt;object type=&quot;3&quot; unique_id=&quot;13513&quot;&gt;&lt;property id=&quot;20148&quot; value=&quot;5&quot;/&gt;&lt;property id=&quot;20300&quot; value=&quot;Slide 19&quot;/&gt;&lt;property id=&quot;20307&quot; value=&quot;307&quot;/&gt;&lt;/object&gt;&lt;object type=&quot;3&quot; unique_id=&quot;13514&quot;&gt;&lt;property id=&quot;20148&quot; value=&quot;5&quot;/&gt;&lt;property id=&quot;20300&quot; value=&quot;Slide 20&quot;/&gt;&lt;property id=&quot;20307&quot; value=&quot;308&quot;/&gt;&lt;/object&gt;&lt;object type=&quot;3&quot; unique_id=&quot;13515&quot;&gt;&lt;property id=&quot;20148&quot; value=&quot;5&quot;/&gt;&lt;property id=&quot;20300&quot; value=&quot;Slide 21&quot;/&gt;&lt;property id=&quot;20307&quot; value=&quot;309&quot;/&gt;&lt;/object&gt;&lt;object type=&quot;3&quot; unique_id=&quot;13516&quot;&gt;&lt;property id=&quot;20148&quot; value=&quot;5&quot;/&gt;&lt;property id=&quot;20300&quot; value=&quot;Slide 22&quot;/&gt;&lt;property id=&quot;20307&quot; value=&quot;310&quot;/&gt;&lt;/object&gt;&lt;object type=&quot;3&quot; unique_id=&quot;13517&quot;&gt;&lt;property id=&quot;20148&quot; value=&quot;5&quot;/&gt;&lt;property id=&quot;20300&quot; value=&quot;Slide 23&quot;/&gt;&lt;property id=&quot;20307&quot; value=&quot;311&quot;/&gt;&lt;/object&gt;&lt;object type=&quot;3&quot; unique_id=&quot;13518&quot;&gt;&lt;property id=&quot;20148&quot; value=&quot;5&quot;/&gt;&lt;property id=&quot;20300&quot; value=&quot;Slide 24&quot;/&gt;&lt;property id=&quot;20307&quot; value=&quot;312&quot;/&gt;&lt;/object&gt;&lt;object type=&quot;3&quot; unique_id=&quot;13519&quot;&gt;&lt;property id=&quot;20148&quot; value=&quot;5&quot;/&gt;&lt;property id=&quot;20300&quot; value=&quot;Slide 25&quot;/&gt;&lt;property id=&quot;20307&quot; value=&quot;313&quot;/&gt;&lt;/object&gt;&lt;object type=&quot;3&quot; unique_id=&quot;13520&quot;&gt;&lt;property id=&quot;20148&quot; value=&quot;5&quot;/&gt;&lt;property id=&quot;20300&quot; value=&quot;Slide 26&quot;/&gt;&lt;property id=&quot;20307&quot; value=&quot;321&quot;/&gt;&lt;/object&gt;&lt;object type=&quot;3&quot; unique_id=&quot;13521&quot;&gt;&lt;property id=&quot;20148&quot; value=&quot;5&quot;/&gt;&lt;property id=&quot;20300&quot; value=&quot;Slide 29&quot;/&gt;&lt;property id=&quot;20307&quot; value=&quot;316&quot;/&gt;&lt;/object&gt;&lt;object type=&quot;3&quot; unique_id=&quot;13522&quot;&gt;&lt;property id=&quot;20148&quot; value=&quot;5&quot;/&gt;&lt;property id=&quot;20300&quot; value=&quot;Slide 30&quot;/&gt;&lt;property id=&quot;20307&quot; value=&quot;317&quot;/&gt;&lt;/object&gt;&lt;object type=&quot;3&quot; unique_id=&quot;13523&quot;&gt;&lt;property id=&quot;20148&quot; value=&quot;5&quot;/&gt;&lt;property id=&quot;20300&quot; value=&quot;Slide 31&quot;/&gt;&lt;property id=&quot;20307&quot; value=&quot;318&quot;/&gt;&lt;/object&gt;&lt;object type=&quot;3&quot; unique_id=&quot;13524&quot;&gt;&lt;property id=&quot;20148&quot; value=&quot;5&quot;/&gt;&lt;property id=&quot;20300&quot; value=&quot;Slide 33&quot;/&gt;&lt;property id=&quot;20307&quot; value=&quot;319&quot;/&gt;&lt;/object&gt;&lt;object type=&quot;3&quot; unique_id=&quot;13525&quot;&gt;&lt;property id=&quot;20148&quot; value=&quot;5&quot;/&gt;&lt;property id=&quot;20300&quot; value=&quot;Slide 35&quot;/&gt;&lt;property id=&quot;20307&quot; value=&quot;315&quot;/&gt;&lt;/object&gt;&lt;object type=&quot;3&quot; unique_id=&quot;14069&quot;&gt;&lt;property id=&quot;20148&quot; value=&quot;5&quot;/&gt;&lt;property id=&quot;20300&quot; value=&quot;Slide 32&quot;/&gt;&lt;property id=&quot;20307&quot; value=&quot;322&quot;/&gt;&lt;/object&gt;&lt;object type=&quot;3&quot; unique_id=&quot;14070&quot;&gt;&lt;property id=&quot;20148&quot; value=&quot;5&quot;/&gt;&lt;property id=&quot;20300&quot; value=&quot;Slide 36&quot;/&gt;&lt;property id=&quot;20307&quot; value=&quot;323&quot;/&gt;&lt;/object&gt;&lt;object type=&quot;3&quot; unique_id=&quot;14071&quot;&gt;&lt;property id=&quot;20148&quot; value=&quot;5&quot;/&gt;&lt;property id=&quot;20300&quot; value=&quot;Slide 37&quot;/&gt;&lt;property id=&quot;20307&quot; value=&quot;324&quot;/&gt;&lt;/object&gt;&lt;object type=&quot;3&quot; unique_id=&quot;14072&quot;&gt;&lt;property id=&quot;20148&quot; value=&quot;5&quot;/&gt;&lt;property id=&quot;20300&quot; value=&quot;Slide 38&quot;/&gt;&lt;property id=&quot;20307&quot; value=&quot;325&quot;/&gt;&lt;/object&gt;&lt;object type=&quot;3&quot; unique_id=&quot;14073&quot;&gt;&lt;property id=&quot;20148&quot; value=&quot;5&quot;/&gt;&lt;property id=&quot;20300&quot; value=&quot;Slide 39&quot;/&gt;&lt;property id=&quot;20307&quot; value=&quot;326&quot;/&gt;&lt;/object&gt;&lt;object type=&quot;3&quot; unique_id=&quot;14074&quot;&gt;&lt;property id=&quot;20148&quot; value=&quot;5&quot;/&gt;&lt;property id=&quot;20300&quot; value=&quot;Slide 40&quot;/&gt;&lt;property id=&quot;20307&quot; value=&quot;327&quot;/&gt;&lt;/object&gt;&lt;object type=&quot;3&quot; unique_id=&quot;14075&quot;&gt;&lt;property id=&quot;20148&quot; value=&quot;5&quot;/&gt;&lt;property id=&quot;20300&quot; value=&quot;Slide 63&quot;/&gt;&lt;property id=&quot;20307&quot; value=&quot;328&quot;/&gt;&lt;/object&gt;&lt;object type=&quot;3&quot; unique_id=&quot;14273&quot;&gt;&lt;property id=&quot;20148&quot; value=&quot;5&quot;/&gt;&lt;property id=&quot;20300&quot; value=&quot;Slide 68&quot;/&gt;&lt;property id=&quot;20307&quot; value=&quot;329&quot;/&gt;&lt;/object&gt;&lt;object type=&quot;3&quot; unique_id=&quot;14604&quot;&gt;&lt;property id=&quot;20148&quot; value=&quot;5&quot;/&gt;&lt;property id=&quot;20300&quot; value=&quot;Slide 57&quot;/&gt;&lt;property id=&quot;20307&quot; value=&quot;330&quot;/&gt;&lt;/object&gt;&lt;object type=&quot;3&quot; unique_id=&quot;14605&quot;&gt;&lt;property id=&quot;20148&quot; value=&quot;5&quot;/&gt;&lt;property id=&quot;20300&quot; value=&quot;Slide 58&quot;/&gt;&lt;property id=&quot;20307&quot; value=&quot;331&quot;/&gt;&lt;/object&gt;&lt;object type=&quot;3&quot; unique_id=&quot;14810&quot;&gt;&lt;property id=&quot;20148&quot; value=&quot;5&quot;/&gt;&lt;property id=&quot;20300&quot; value=&quot;Slide 69&quot;/&gt;&lt;property id=&quot;20307&quot; value=&quot;332&quot;/&gt;&lt;/object&gt;&lt;object type=&quot;3&quot; unique_id=&quot;15156&quot;&gt;&lt;property id=&quot;20148&quot; value=&quot;5&quot;/&gt;&lt;property id=&quot;20300&quot; value=&quot;Slide 1&quot;/&gt;&lt;property id=&quot;20307&quot; value=&quot;333&quot;/&gt;&lt;/object&gt;&lt;object type=&quot;3&quot; unique_id=&quot;15367&quot;&gt;&lt;property id=&quot;20148&quot; value=&quot;5&quot;/&gt;&lt;property id=&quot;20300&quot; value=&quot;Slide 2&quot;/&gt;&lt;property id=&quot;20307&quot; value=&quot;334&quot;/&gt;&lt;/object&gt;&lt;object type=&quot;3&quot; unique_id=&quot;15368&quot;&gt;&lt;property id=&quot;20148&quot; value=&quot;5&quot;/&gt;&lt;property id=&quot;20300&quot; value=&quot;Slide 5&quot;/&gt;&lt;property id=&quot;20307&quot; value=&quot;335&quot;/&gt;&lt;/object&gt;&lt;object type=&quot;3&quot; unique_id=&quot;15369&quot;&gt;&lt;property id=&quot;20148&quot; value=&quot;5&quot;/&gt;&lt;property id=&quot;20300&quot; value=&quot;Slide 6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1389</Words>
  <Application>Microsoft Office PowerPoint</Application>
  <PresentationFormat>On-screen Show (4:3)</PresentationFormat>
  <Paragraphs>475</Paragraphs>
  <Slides>69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91</cp:revision>
  <cp:lastPrinted>2023-01-26T19:39:02Z</cp:lastPrinted>
  <dcterms:created xsi:type="dcterms:W3CDTF">2023-01-19T22:25:55Z</dcterms:created>
  <dcterms:modified xsi:type="dcterms:W3CDTF">2023-01-26T20:03:40Z</dcterms:modified>
</cp:coreProperties>
</file>